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0"/>
  </p:notesMasterIdLst>
  <p:sldIdLst>
    <p:sldId id="256" r:id="rId2"/>
    <p:sldId id="279" r:id="rId3"/>
    <p:sldId id="262" r:id="rId4"/>
    <p:sldId id="263" r:id="rId5"/>
    <p:sldId id="265" r:id="rId6"/>
    <p:sldId id="266" r:id="rId7"/>
    <p:sldId id="260" r:id="rId8"/>
    <p:sldId id="267" r:id="rId9"/>
    <p:sldId id="268" r:id="rId10"/>
    <p:sldId id="269" r:id="rId11"/>
    <p:sldId id="275" r:id="rId12"/>
    <p:sldId id="276" r:id="rId13"/>
    <p:sldId id="277" r:id="rId14"/>
    <p:sldId id="270" r:id="rId15"/>
    <p:sldId id="272" r:id="rId16"/>
    <p:sldId id="274" r:id="rId17"/>
    <p:sldId id="259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D605E3-40EB-45E5-46C5-6CD7D7AA30A9}" v="17" dt="2023-06-20T11:09:42.886"/>
    <p1510:client id="{99E78045-B015-437D-B105-2F6C75DB43FC}" v="801" dt="2023-06-20T21:35:03.423"/>
    <p1510:client id="{A12111F0-9F4D-10AB-6405-E84EC0677694}" v="719" dt="2023-06-20T19:06:58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1" d="100"/>
          <a:sy n="41" d="100"/>
        </p:scale>
        <p:origin x="1239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7BC5D-1C84-47BC-BB2A-BF68A297EA0B}" type="datetimeFigureOut">
              <a:rPr lang="en-DE" smtClean="0"/>
              <a:t>20/06/2023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CB3BA-364C-465F-99DA-39D82B80EF3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81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CB3BA-364C-465F-99DA-39D82B80EF3E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822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CB3BA-364C-465F-99DA-39D82B80EF3E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8785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CB3BA-364C-465F-99DA-39D82B80EF3E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96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E6F0C67-1BA5-4F3B-910A-BFA8397DA919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5931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554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089688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0744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7793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4939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D33-0980-4A7F-ACD4-8DC790B92BF0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94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CE695-F68A-43EE-9328-D729A5715A78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9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85C0-C623-4701-AF77-7CF132946696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1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35B0-7A95-4172-AAD2-964520215EE7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2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20C6-A298-4939-89B5-948B80F16C9B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9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A47-02CE-4560-8A4D-0EA200B6782E}" type="datetime1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2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FCED-45D5-4B95-A972-67C7E84A4EB2}" type="datetime1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8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5332-0ABB-483F-B25D-AA7A39343003}" type="datetime1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1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9A11-8204-44AE-941D-0DE6410F9A15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174-25D3-4CFD-9B07-8FDCB3B742D0}" type="datetime1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9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F16BD-8469-4751-813F-31D9520680D5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6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nscan.com/wp-content/uploads/2018/11/pressrel1.jpg" TargetMode="External"/><Relationship Id="rId2" Type="http://schemas.openxmlformats.org/officeDocument/2006/relationships/hyperlink" Target="https://upload.wikimedia.org/wikipedia/commons/thumb/4/4c/Logo-tinkercad-wordmark.svg/2560px-Logo-tinkercad-wordmark.svg.p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6A172475-DE80-797B-FF37-7C6155EF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r="30068"/>
          <a:stretch/>
        </p:blipFill>
        <p:spPr>
          <a:xfrm>
            <a:off x="1" y="2520"/>
            <a:ext cx="6096000" cy="6855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C02CA-E162-A958-E568-6F82CE693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367" y="1160489"/>
            <a:ext cx="5209081" cy="45370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Prototyping and Systems Engineering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82B6E-AD62-B18F-1156-ACE155B52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3031" y="761999"/>
            <a:ext cx="4691920" cy="5338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Team Members : </a:t>
            </a:r>
          </a:p>
          <a:p>
            <a:pPr indent="-342900" algn="l">
              <a:buFont typeface="Corbel" panose="020B0503020204020204" pitchFamily="34" charset="0"/>
              <a:buChar char="Ø"/>
            </a:pPr>
            <a:r>
              <a:rPr lang="en-US" dirty="0"/>
              <a:t>Pisula Guruge</a:t>
            </a:r>
          </a:p>
          <a:p>
            <a:pPr indent="-342900" algn="l">
              <a:buFont typeface="Corbel" panose="020B0503020204020204" pitchFamily="34" charset="0"/>
              <a:buChar char="Ø"/>
            </a:pPr>
            <a:r>
              <a:rPr lang="en-US" dirty="0"/>
              <a:t>Mehedi Hasan</a:t>
            </a:r>
          </a:p>
          <a:p>
            <a:pPr indent="-342900">
              <a:buFont typeface="Corbel" panose="020B0503020204020204" pitchFamily="34" charset="0"/>
              <a:buChar char="Ø"/>
            </a:pPr>
            <a:r>
              <a:rPr lang="en-US" dirty="0"/>
              <a:t>Masrur Jamil </a:t>
            </a:r>
            <a:r>
              <a:rPr lang="en-US" dirty="0" err="1"/>
              <a:t>prochchhod</a:t>
            </a:r>
          </a:p>
          <a:p>
            <a:pPr indent="-342900" algn="l">
              <a:buFont typeface="Corbel" panose="020B0503020204020204" pitchFamily="34" charset="0"/>
              <a:buChar char="Ø"/>
            </a:pPr>
            <a:r>
              <a:rPr lang="en-US" dirty="0"/>
              <a:t>Jiban-Ul Azam Chowdhury Shafin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F3F25-47B2-9CAF-5BBF-68A99C20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717" y="636081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FE71E98-A417-4ECC-ACEB-C0490C20DB0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84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6ECD-953C-5FE9-93D5-D5C69761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96033"/>
            <a:ext cx="9905998" cy="738092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Design &amp; Schematics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87269-664C-60F5-E14A-57A83828D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TINKERCAD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Rhinoceros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Laser Cutting of Plywood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FDAB7-030E-9BF0-1EBF-D84FF289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230" y="6400430"/>
            <a:ext cx="771089" cy="365125"/>
          </a:xfrm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F5CA73-520E-B033-8217-E7444BF2E7DE}"/>
              </a:ext>
            </a:extLst>
          </p:cNvPr>
          <p:cNvSpPr txBox="1">
            <a:spLocks/>
          </p:cNvSpPr>
          <p:nvPr/>
        </p:nvSpPr>
        <p:spPr>
          <a:xfrm>
            <a:off x="3673670" y="1356610"/>
            <a:ext cx="4841482" cy="449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/>
                </a:solidFill>
              </a:rPr>
              <a:t>Technologies used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font, graphics, screenshot&#10;&#10;Description automatically generated">
            <a:extLst>
              <a:ext uri="{FF2B5EF4-FFF2-40B4-BE49-F238E27FC236}">
                <a16:creationId xmlns:a16="http://schemas.microsoft.com/office/drawing/2014/main" id="{8CC652C9-D7E9-84C7-E5F2-7966398B5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38" y="1920097"/>
            <a:ext cx="3818957" cy="1248620"/>
          </a:xfrm>
          <a:prstGeom prst="rect">
            <a:avLst/>
          </a:prstGeom>
        </p:spPr>
      </p:pic>
      <p:pic>
        <p:nvPicPr>
          <p:cNvPr id="9" name="Picture 8" descr="A picture containing text, screenshot, design, template&#10;&#10;Description automatically generated">
            <a:extLst>
              <a:ext uri="{FF2B5EF4-FFF2-40B4-BE49-F238E27FC236}">
                <a16:creationId xmlns:a16="http://schemas.microsoft.com/office/drawing/2014/main" id="{3443768B-CAC0-0A7C-36AA-46C4B8C24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75" y="3111346"/>
            <a:ext cx="3362078" cy="1838706"/>
          </a:xfrm>
          <a:prstGeom prst="rect">
            <a:avLst/>
          </a:prstGeom>
        </p:spPr>
      </p:pic>
      <p:pic>
        <p:nvPicPr>
          <p:cNvPr id="11" name="Picture 10" descr="A machine cutting a piece of wood&#10;&#10;Description automatically generated with low confidence">
            <a:extLst>
              <a:ext uri="{FF2B5EF4-FFF2-40B4-BE49-F238E27FC236}">
                <a16:creationId xmlns:a16="http://schemas.microsoft.com/office/drawing/2014/main" id="{2A1A723E-962A-3767-76E2-A6B5F39CA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38" y="4386365"/>
            <a:ext cx="3905114" cy="21966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10E1A0-E4A2-DD4E-1454-C75EF10FFF1A}"/>
              </a:ext>
            </a:extLst>
          </p:cNvPr>
          <p:cNvSpPr txBox="1"/>
          <p:nvPr/>
        </p:nvSpPr>
        <p:spPr>
          <a:xfrm>
            <a:off x="10965061" y="267574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[2]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36615-D16B-BAE5-381B-254BF5269089}"/>
              </a:ext>
            </a:extLst>
          </p:cNvPr>
          <p:cNvSpPr txBox="1"/>
          <p:nvPr/>
        </p:nvSpPr>
        <p:spPr>
          <a:xfrm>
            <a:off x="6582936" y="354766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[3]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F9570-854B-0521-2E43-1E0CBAFDD108}"/>
              </a:ext>
            </a:extLst>
          </p:cNvPr>
          <p:cNvSpPr txBox="1"/>
          <p:nvPr/>
        </p:nvSpPr>
        <p:spPr>
          <a:xfrm>
            <a:off x="10965061" y="5422274"/>
            <a:ext cx="623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[4]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63A-0CAC-CBA6-544B-111C4C04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Tinkercad</a:t>
            </a:r>
            <a:r>
              <a:rPr lang="en-GB" dirty="0">
                <a:solidFill>
                  <a:schemeClr val="bg1"/>
                </a:solidFill>
              </a:rPr>
              <a:t> &amp; Rhinoceros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EFD0A-8720-0925-7834-77A4BF6A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6733" y="6548674"/>
            <a:ext cx="355267" cy="304799"/>
          </a:xfrm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0D0D7EC-A578-5F2A-FEC0-552D41C89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9" t="33996" r="33326" b="21634"/>
          <a:stretch/>
        </p:blipFill>
        <p:spPr>
          <a:xfrm>
            <a:off x="5020955" y="2265750"/>
            <a:ext cx="6026456" cy="3412161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B131F17-43A3-06EB-9558-890AF46E3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9" t="43077" r="36780" b="19829"/>
          <a:stretch/>
        </p:blipFill>
        <p:spPr>
          <a:xfrm>
            <a:off x="1116719" y="1959000"/>
            <a:ext cx="3796490" cy="1952224"/>
          </a:xfrm>
          <a:prstGeom prst="rect">
            <a:avLst/>
          </a:prstGeom>
        </p:spPr>
      </p:pic>
      <p:pic>
        <p:nvPicPr>
          <p:cNvPr id="13" name="Picture 12" descr="A picture containing sketch, line, design&#10;&#10;Description automatically generated">
            <a:extLst>
              <a:ext uri="{FF2B5EF4-FFF2-40B4-BE49-F238E27FC236}">
                <a16:creationId xmlns:a16="http://schemas.microsoft.com/office/drawing/2014/main" id="{8C706126-FA52-A5BA-13A7-5E2B3A478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18" y="3924939"/>
            <a:ext cx="3796491" cy="20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63A-0CAC-CBA6-544B-111C4C04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Design &amp; Schematics</a:t>
            </a:r>
            <a:br>
              <a:rPr lang="en-GB" dirty="0">
                <a:solidFill>
                  <a:schemeClr val="bg1"/>
                </a:solidFill>
              </a:rPr>
            </a:b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EFD0A-8720-0925-7834-77A4BF6A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6733" y="6548674"/>
            <a:ext cx="355267" cy="304799"/>
          </a:xfrm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A diagram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B24D7046-EF43-261C-2C90-1BD35734E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0" t="2775" r="26053" b="2329"/>
          <a:stretch/>
        </p:blipFill>
        <p:spPr>
          <a:xfrm>
            <a:off x="550982" y="1808203"/>
            <a:ext cx="5469662" cy="4056185"/>
          </a:xfrm>
          <a:prstGeom prst="rect">
            <a:avLst/>
          </a:prstGeom>
        </p:spPr>
      </p:pic>
      <p:pic>
        <p:nvPicPr>
          <p:cNvPr id="9" name="Picture 8" descr="A picture containing text, diagram, parallel, plan&#10;&#10;Description automatically generated">
            <a:extLst>
              <a:ext uri="{FF2B5EF4-FFF2-40B4-BE49-F238E27FC236}">
                <a16:creationId xmlns:a16="http://schemas.microsoft.com/office/drawing/2014/main" id="{41406818-1E91-4E25-196E-64D6DBD49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19" y="1808203"/>
            <a:ext cx="5263198" cy="40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09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6" name="Group 13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7" name="Group 69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8" name="Rectangle 70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up 73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05263A-0CAC-CBA6-544B-111C4C04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Final prototype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7" name="Picture 6" descr="A picture containing indoor, floor, scale model, wheel&#10;&#10;Description automatically generated">
            <a:extLst>
              <a:ext uri="{FF2B5EF4-FFF2-40B4-BE49-F238E27FC236}">
                <a16:creationId xmlns:a16="http://schemas.microsoft.com/office/drawing/2014/main" id="{C17DF610-09F4-6D9E-9B30-1668E6BA83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6" r="-2" b="30573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 descr="A picture containing electronics, indoor, electrical wiring, electronic engineering&#10;&#10;Description automatically generated">
            <a:extLst>
              <a:ext uri="{FF2B5EF4-FFF2-40B4-BE49-F238E27FC236}">
                <a16:creationId xmlns:a16="http://schemas.microsoft.com/office/drawing/2014/main" id="{6FD742E3-3A5F-B762-4A24-C61B76EE0D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3" r="-2" b="1859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61" name="Straight Connector 129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62" name="Straight Connector 131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EFD0A-8720-0925-7834-77A4BF6A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355" y="594067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FE71E98-A417-4ECC-ACEB-C0490C20DB04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grpSp>
        <p:nvGrpSpPr>
          <p:cNvPr id="163" name="Group 133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5941173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3DC-8A16-60CF-3230-FFE67315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90" y="0"/>
            <a:ext cx="9905998" cy="147857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Code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E130-27AD-AC38-A29D-22E3B523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92695-DB97-E211-C1F3-7FF843549A1E}"/>
              </a:ext>
            </a:extLst>
          </p:cNvPr>
          <p:cNvSpPr txBox="1"/>
          <p:nvPr/>
        </p:nvSpPr>
        <p:spPr>
          <a:xfrm>
            <a:off x="1403050" y="1723017"/>
            <a:ext cx="520911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1.Track Following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2 IR Sensor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IrSensor1( left </a:t>
            </a:r>
            <a:r>
              <a:rPr lang="en-GB" dirty="0" err="1">
                <a:solidFill>
                  <a:schemeClr val="bg1"/>
                </a:solidFill>
              </a:rPr>
              <a:t>ir</a:t>
            </a:r>
            <a:r>
              <a:rPr lang="en-GB" dirty="0">
                <a:solidFill>
                  <a:schemeClr val="bg1"/>
                </a:solidFill>
              </a:rPr>
              <a:t> Sensor)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IrSensor2( right </a:t>
            </a:r>
            <a:r>
              <a:rPr lang="en-GB" dirty="0" err="1">
                <a:solidFill>
                  <a:schemeClr val="bg1"/>
                </a:solidFill>
              </a:rPr>
              <a:t>ir</a:t>
            </a:r>
            <a:r>
              <a:rPr lang="en-GB" dirty="0">
                <a:solidFill>
                  <a:schemeClr val="bg1"/>
                </a:solidFill>
              </a:rPr>
              <a:t> Sensor)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Signal – HIGH When on White Path</a:t>
            </a:r>
          </a:p>
          <a:p>
            <a:r>
              <a:rPr lang="en-GB" dirty="0">
                <a:solidFill>
                  <a:schemeClr val="bg1"/>
                </a:solidFill>
              </a:rPr>
              <a:t>          – LOW When on Black Path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Vehicle Out of the track:-  keeps moving forward using forward function until it finds the line again.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E3D99-569D-BF1E-0F9C-86F452BADCEB}"/>
              </a:ext>
            </a:extLst>
          </p:cNvPr>
          <p:cNvSpPr txBox="1"/>
          <p:nvPr/>
        </p:nvSpPr>
        <p:spPr>
          <a:xfrm>
            <a:off x="7382902" y="785447"/>
            <a:ext cx="3664508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rgbClr val="00979D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forward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  <a:r>
              <a:rPr lang="en-US" sz="1000" dirty="0">
                <a:solidFill>
                  <a:srgbClr val="95A5A6"/>
                </a:solidFill>
                <a:latin typeface="Consolas"/>
              </a:rPr>
              <a:t> // Moving Forward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in1Pin, LOW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in2Pin, HIGH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in3Pin, LOW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in4Pin, HIGH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latin typeface="Consolas"/>
              </a:rPr>
              <a:t>}</a:t>
            </a:r>
            <a:br>
              <a:rPr lang="en-US" sz="1000" dirty="0">
                <a:latin typeface="Consolas"/>
              </a:rPr>
            </a:br>
            <a:r>
              <a:rPr lang="en-US" sz="1000" dirty="0">
                <a:solidFill>
                  <a:srgbClr val="00979D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right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  <a:r>
              <a:rPr lang="en-US" sz="1000" dirty="0">
                <a:solidFill>
                  <a:srgbClr val="95A5A6"/>
                </a:solidFill>
                <a:latin typeface="Consolas"/>
              </a:rPr>
              <a:t> // Moving right side of the track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analogWrite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 err="1">
                <a:solidFill>
                  <a:srgbClr val="4E5B61"/>
                </a:solidFill>
                <a:latin typeface="Consolas"/>
              </a:rPr>
              <a:t>enA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130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analogWrite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enB,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160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in1Pin, LOW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in2Pin, HIGH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in3Pin, HIGH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in4Pin, LOW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  <a:br>
              <a:rPr lang="en-US" sz="1000" dirty="0">
                <a:latin typeface="Consolas"/>
              </a:rPr>
            </a:br>
            <a:r>
              <a:rPr lang="en-US" sz="1000" dirty="0">
                <a:solidFill>
                  <a:srgbClr val="95A5A6"/>
                </a:solidFill>
                <a:latin typeface="Consolas"/>
              </a:rPr>
              <a:t>  // Initialize IR sensor pin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pinMode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irPin1, INPUT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pinMode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irPin2, INPUT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br>
              <a:rPr lang="en-US" sz="1000" dirty="0">
                <a:latin typeface="Consolas"/>
              </a:rPr>
            </a:br>
            <a:r>
              <a:rPr lang="en-US" sz="1000" dirty="0">
                <a:solidFill>
                  <a:srgbClr val="00979D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loop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  <a:endParaRPr lang="en-US" sz="1000" dirty="0"/>
          </a:p>
          <a:p>
            <a:r>
              <a:rPr lang="en-US" sz="1000" dirty="0">
                <a:solidFill>
                  <a:srgbClr val="95A5A6"/>
                </a:solidFill>
                <a:latin typeface="Consolas"/>
              </a:rPr>
              <a:t>  // Read IR sensor input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979D"/>
                </a:solidFill>
                <a:latin typeface="Consolas"/>
              </a:rPr>
              <a:t>int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irSensorValue1 =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digitalRead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irPin1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979D"/>
                </a:solidFill>
                <a:latin typeface="Consolas"/>
              </a:rPr>
              <a:t>int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irSensorValue2 =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digitalRead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irPin2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D35400"/>
                </a:solidFill>
                <a:latin typeface="Consolas"/>
              </a:rPr>
              <a:t>analogWrite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 err="1">
                <a:solidFill>
                  <a:srgbClr val="4E5B61"/>
                </a:solidFill>
                <a:latin typeface="Consolas"/>
              </a:rPr>
              <a:t>enA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200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analogWrite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enB,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200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728E00"/>
                </a:solidFill>
                <a:latin typeface="Consolas"/>
              </a:rPr>
              <a:t>if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irSensorValue1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&amp;&amp; irSensorValue2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 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forward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728E00"/>
                </a:solidFill>
                <a:latin typeface="Consolas"/>
              </a:rPr>
              <a:t>else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728E00"/>
                </a:solidFill>
                <a:latin typeface="Consolas"/>
              </a:rPr>
              <a:t>if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irSensorValue1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1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&amp;&amp; irSensorValue2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 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left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728E00"/>
                </a:solidFill>
                <a:latin typeface="Consolas"/>
              </a:rPr>
              <a:t>else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728E00"/>
                </a:solidFill>
                <a:latin typeface="Consolas"/>
              </a:rPr>
              <a:t>if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irSensorValue1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&amp;&amp; irSensorValue2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1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 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right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 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</a:p>
          <a:p>
            <a:endParaRPr lang="en-US" sz="1000" dirty="0">
              <a:solidFill>
                <a:srgbClr val="4E5B6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4458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3DC-8A16-60CF-3230-FFE67315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Code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D7AC-C29D-5EBC-8F4A-FF45D5464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3" y="2607834"/>
            <a:ext cx="5751996" cy="21426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2. Obstacle detection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Ultrasonic sensor detects obstacles by sending sound waves.</a:t>
            </a:r>
          </a:p>
          <a:p>
            <a:r>
              <a:rPr lang="en-GB" sz="1800" dirty="0">
                <a:solidFill>
                  <a:schemeClr val="bg1"/>
                </a:solidFill>
              </a:rPr>
              <a:t>Trigger Pin – Sends high frequency signal</a:t>
            </a:r>
          </a:p>
          <a:p>
            <a:r>
              <a:rPr lang="en-GB" sz="1800" dirty="0">
                <a:solidFill>
                  <a:schemeClr val="bg1"/>
                </a:solidFill>
              </a:rPr>
              <a:t>Echo Pin - Receive the Signal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E130-27AD-AC38-A29D-22E3B523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7084D0-3313-62D7-71EA-7FD1CAC47910}"/>
              </a:ext>
            </a:extLst>
          </p:cNvPr>
          <p:cNvSpPr txBox="1">
            <a:spLocks/>
          </p:cNvSpPr>
          <p:nvPr/>
        </p:nvSpPr>
        <p:spPr>
          <a:xfrm>
            <a:off x="7247744" y="1908293"/>
            <a:ext cx="3879279" cy="354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95A5A6"/>
                </a:solidFill>
                <a:latin typeface="Consolas"/>
              </a:rPr>
              <a:t>  // Ultrasonic sensor code</a:t>
            </a:r>
            <a:endParaRPr lang="en-GB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4E5B61"/>
                </a:solidFill>
                <a:latin typeface="Consolas"/>
              </a:rPr>
              <a:t>trigPin, LOW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D35400"/>
                </a:solidFill>
                <a:latin typeface="Consolas"/>
              </a:rPr>
              <a:t>delayMicroseconds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005C5F"/>
                </a:solidFill>
                <a:latin typeface="Consolas"/>
              </a:rPr>
              <a:t>2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4E5B61"/>
                </a:solidFill>
                <a:latin typeface="Consolas"/>
              </a:rPr>
              <a:t>trigPin, HIGH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D35400"/>
                </a:solidFill>
                <a:latin typeface="Consolas"/>
              </a:rPr>
              <a:t>delayMicroseconds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005C5F"/>
                </a:solidFill>
                <a:latin typeface="Consolas"/>
              </a:rPr>
              <a:t>7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4E5B61"/>
                </a:solidFill>
                <a:latin typeface="Consolas"/>
              </a:rPr>
              <a:t>trigPin, LOW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  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duration = </a:t>
            </a:r>
            <a:r>
              <a:rPr lang="en-GB">
                <a:solidFill>
                  <a:srgbClr val="D35400"/>
                </a:solidFill>
                <a:latin typeface="Consolas"/>
              </a:rPr>
              <a:t>pulseIn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4E5B61"/>
                </a:solidFill>
                <a:latin typeface="Consolas"/>
              </a:rPr>
              <a:t>echoPin, HIGH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distance = duration/</a:t>
            </a:r>
            <a:r>
              <a:rPr lang="en-GB">
                <a:solidFill>
                  <a:srgbClr val="005C5F"/>
                </a:solidFill>
                <a:latin typeface="Consolas"/>
              </a:rPr>
              <a:t>34.2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 </a:t>
            </a:r>
            <a:r>
              <a:rPr lang="en-GB">
                <a:solidFill>
                  <a:srgbClr val="728E00"/>
                </a:solidFill>
                <a:latin typeface="Consolas"/>
              </a:rPr>
              <a:t>if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4E5B61"/>
                </a:solidFill>
                <a:latin typeface="Consolas"/>
              </a:rPr>
              <a:t>distance==</a:t>
            </a:r>
            <a:r>
              <a:rPr lang="en-GB">
                <a:solidFill>
                  <a:srgbClr val="005C5F"/>
                </a:solidFill>
                <a:latin typeface="Consolas"/>
              </a:rPr>
              <a:t>0</a:t>
            </a:r>
            <a:r>
              <a:rPr lang="en-GB">
                <a:solidFill>
                  <a:srgbClr val="434F54"/>
                </a:solidFill>
                <a:latin typeface="Consolas"/>
              </a:rPr>
              <a:t>){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  distance=</a:t>
            </a:r>
            <a:r>
              <a:rPr lang="en-GB">
                <a:solidFill>
                  <a:srgbClr val="005C5F"/>
                </a:solidFill>
                <a:latin typeface="Consolas"/>
              </a:rPr>
              <a:t>100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434F54"/>
                </a:solidFill>
                <a:latin typeface="Consolas"/>
              </a:rPr>
              <a:t>}</a:t>
            </a:r>
            <a:endParaRPr lang="en-GB"/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913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D7AC-C29D-5EBC-8F4A-FF45D5464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965" y="1831394"/>
            <a:ext cx="6197235" cy="39867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2. Obstacle avoiding</a:t>
            </a:r>
          </a:p>
          <a:p>
            <a:pPr marL="0" indent="0">
              <a:buNone/>
            </a:pPr>
            <a:r>
              <a:rPr lang="en-GB" sz="1800" b="1" u="sng" dirty="0">
                <a:solidFill>
                  <a:schemeClr val="bg1"/>
                </a:solidFill>
              </a:rPr>
              <a:t>movement sequence:</a:t>
            </a:r>
          </a:p>
          <a:p>
            <a:r>
              <a:rPr lang="en-GB" sz="1800" dirty="0">
                <a:solidFill>
                  <a:schemeClr val="bg1"/>
                </a:solidFill>
              </a:rPr>
              <a:t>left() - turning left to avoid the obstacle</a:t>
            </a:r>
          </a:p>
          <a:p>
            <a:r>
              <a:rPr lang="en-GB" sz="1800" dirty="0">
                <a:solidFill>
                  <a:schemeClr val="bg1"/>
                </a:solidFill>
              </a:rPr>
              <a:t>forward() - moving forward to pass the obstacle</a:t>
            </a:r>
          </a:p>
          <a:p>
            <a:r>
              <a:rPr lang="en-GB" sz="1800" dirty="0">
                <a:solidFill>
                  <a:schemeClr val="bg1"/>
                </a:solidFill>
              </a:rPr>
              <a:t>right() - turning right to align with the original track</a:t>
            </a:r>
          </a:p>
          <a:p>
            <a:r>
              <a:rPr lang="en-GB" sz="1800" dirty="0" err="1">
                <a:solidFill>
                  <a:schemeClr val="bg1"/>
                </a:solidFill>
              </a:rPr>
              <a:t>forwardU</a:t>
            </a:r>
            <a:r>
              <a:rPr lang="en-GB" sz="1800" dirty="0">
                <a:solidFill>
                  <a:schemeClr val="bg1"/>
                </a:solidFill>
              </a:rPr>
              <a:t>() - continuing forward after avoiding the obstacle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E130-27AD-AC38-A29D-22E3B523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5952" y="6296952"/>
            <a:ext cx="77108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E71E98-A417-4ECC-ACEB-C0490C20DB04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084497-3F4B-5669-9318-BED0AEEFAA48}"/>
              </a:ext>
            </a:extLst>
          </p:cNvPr>
          <p:cNvSpPr txBox="1"/>
          <p:nvPr/>
        </p:nvSpPr>
        <p:spPr>
          <a:xfrm>
            <a:off x="8169567" y="1274345"/>
            <a:ext cx="3311597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if(distance&lt;10)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{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left();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delay(1000);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forward();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delay(1700);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right();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delay(1400);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</a:t>
            </a:r>
            <a:r>
              <a:rPr lang="en-US" sz="1050" dirty="0" err="1">
                <a:solidFill>
                  <a:schemeClr val="bg1"/>
                </a:solidFill>
              </a:rPr>
              <a:t>forwardU</a:t>
            </a:r>
            <a:r>
              <a:rPr lang="en-US" sz="1050" dirty="0">
                <a:solidFill>
                  <a:schemeClr val="bg1"/>
                </a:solidFill>
              </a:rPr>
              <a:t>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irSensorValue1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(irPin1);  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irSensorValue2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(irPin2);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</a:t>
            </a:r>
          </a:p>
          <a:p>
            <a:r>
              <a:rPr lang="en-US" sz="1050" dirty="0">
                <a:solidFill>
                  <a:schemeClr val="bg1"/>
                </a:solidFill>
              </a:rPr>
              <a:t>while(irSensorValue1 == 0 &amp;&amp; irSensorValue2 == 0 ){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irSensorValue1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(irPin1);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irSensorValue2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(irPin2);  </a:t>
            </a:r>
          </a:p>
          <a:p>
            <a:r>
              <a:rPr lang="en-US" sz="1050" dirty="0">
                <a:solidFill>
                  <a:schemeClr val="bg1"/>
                </a:solidFill>
              </a:rPr>
              <a:t>}</a:t>
            </a:r>
          </a:p>
          <a:p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  stop();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delay(2000);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</a:t>
            </a:r>
            <a:r>
              <a:rPr lang="en-US" sz="1050" dirty="0" err="1">
                <a:solidFill>
                  <a:schemeClr val="bg1"/>
                </a:solidFill>
              </a:rPr>
              <a:t>forwardU</a:t>
            </a:r>
            <a:r>
              <a:rPr lang="en-US" sz="1050" dirty="0">
                <a:solidFill>
                  <a:schemeClr val="bg1"/>
                </a:solidFill>
              </a:rPr>
              <a:t>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delay(100);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irSensorValue2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(irPin2);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turn();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while(irSensorValue2 == 0){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irSensorValue2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(irPin2);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}</a:t>
            </a:r>
          </a:p>
          <a:p>
            <a:r>
              <a:rPr lang="en-US" sz="1050" dirty="0">
                <a:solidFill>
                  <a:schemeClr val="bg1"/>
                </a:solidFill>
              </a:rPr>
              <a:t>}</a:t>
            </a:r>
          </a:p>
          <a:p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5008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8393-D7A0-2D6E-388A-D1ACAC9B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1027187"/>
            <a:ext cx="9238434" cy="857559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References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225C1-91BC-9416-9F3B-826DE7F84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535261"/>
            <a:ext cx="9238434" cy="38100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[1]https://www.google.com/url?sa=i&amp;url=https%3A%2F%2Fwww.sciencebuddies.org%2Fscience-fair-projects%2Fproject-ideas%2FRobotics_p042%2Frobotics%2Farduino-self-driving-car&amp;psig=AOvVaw12ht2KLSrzdI5yJLgyfdQz&amp;ust=1687195535503000&amp;source=images&amp;cd=vfe&amp;ved=0CBEQjRxqFwoTCLCs_6arzf8CFQAAAAAdAAAAABAR</a:t>
            </a:r>
          </a:p>
          <a:p>
            <a:r>
              <a:rPr lang="en-GB" sz="1800" dirty="0">
                <a:solidFill>
                  <a:schemeClr val="bg1"/>
                </a:solidFill>
              </a:rPr>
              <a:t>[2] </a:t>
            </a:r>
            <a:r>
              <a:rPr lang="en-GB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https://upload.wikimedia.org/wikipedia/commons/thumb/4/4c/Logo-tinkercad-wordmark.svg/2560px-Logo-tinkercad-wordmark.svg.png</a:t>
            </a:r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>
                <a:solidFill>
                  <a:schemeClr val="bg1"/>
                </a:solidFill>
              </a:rPr>
              <a:t>[3] </a:t>
            </a:r>
            <a:r>
              <a:rPr lang="en-GB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https://www.einscan.com/wp-content/uploads/2018/11/pressrel1.jpg</a:t>
            </a:r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>
                <a:solidFill>
                  <a:schemeClr val="bg1"/>
                </a:solidFill>
              </a:rPr>
              <a:t>[4] https://i.ytimg.com/vi/PrhFy8tD2t4/maxresdefault.jpg</a:t>
            </a:r>
            <a:endParaRPr lang="en-DE" sz="1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B3F38-7D16-4550-796C-8E15A347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285" y="6473228"/>
            <a:ext cx="397715" cy="309325"/>
          </a:xfrm>
        </p:spPr>
        <p:txBody>
          <a:bodyPr/>
          <a:lstStyle/>
          <a:p>
            <a:pPr algn="l"/>
            <a:fld id="{EFE71E98-A417-4ECC-ACEB-C0490C20DB04}" type="slidenum">
              <a:rPr lang="en-US" smtClean="0">
                <a:solidFill>
                  <a:schemeClr val="bg1"/>
                </a:solidFill>
              </a:rPr>
              <a:pPr algn="l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19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3DC-8A16-60CF-3230-FFE67315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 and conclusion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D7AC-C29D-5EBC-8F4A-FF45D5464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07834"/>
            <a:ext cx="8377725" cy="30544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Develop an autonomous vehicle that can drive autonomously on a given track.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Being able to detect obstacles, avoid the obstacle and return back to the track.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Optimize and maintain a constant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E130-27AD-AC38-A29D-22E3B523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3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7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80" name="Group 66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1" name="Rectangle 6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3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" name="Group 72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F31628-02CB-70FF-8079-8D378485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E7B0E-5F71-FC63-4421-117B259B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FE71E98-A417-4ECC-ACEB-C0490C20DB04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</a:t>
            </a:fld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31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628-02CB-70FF-8079-8D378485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38" y="1910863"/>
            <a:ext cx="4372881" cy="2661138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50D08-CA30-CDE3-F53F-6649CA460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351" y="2878111"/>
            <a:ext cx="4572697" cy="1169379"/>
          </a:xfrm>
        </p:spPr>
        <p:txBody>
          <a:bodyPr anchor="ctr">
            <a:normAutofit fontScale="92500" lnSpcReduction="20000"/>
          </a:bodyPr>
          <a:lstStyle/>
          <a:p>
            <a:r>
              <a:rPr lang="en-GB" dirty="0"/>
              <a:t>Develop an autonomous vehicle that can drive autonomously on a given track.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E7B0E-5F71-FC63-4421-117B259B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309" y="6363108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E71E98-A417-4ECC-ACEB-C0490C20DB0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toy figurine next to a crosswalk&#10;&#10;Description automatically generated with low confidence">
            <a:extLst>
              <a:ext uri="{FF2B5EF4-FFF2-40B4-BE49-F238E27FC236}">
                <a16:creationId xmlns:a16="http://schemas.microsoft.com/office/drawing/2014/main" id="{3978459D-40EA-9411-EE0E-09F97E67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99" y="4237022"/>
            <a:ext cx="3304849" cy="1858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9EEFB-458E-E6A1-5157-8EF75C96C10E}"/>
              </a:ext>
            </a:extLst>
          </p:cNvPr>
          <p:cNvSpPr txBox="1"/>
          <p:nvPr/>
        </p:nvSpPr>
        <p:spPr>
          <a:xfrm>
            <a:off x="10134048" y="580717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[1]</a:t>
            </a:r>
            <a:endParaRPr lang="en-DE" dirty="0"/>
          </a:p>
        </p:txBody>
      </p:sp>
      <p:pic>
        <p:nvPicPr>
          <p:cNvPr id="8" name="Picture 7" descr="A white board with a puzzle piece drawn on it&#10;&#10;Description automatically generated with medium confidence">
            <a:extLst>
              <a:ext uri="{FF2B5EF4-FFF2-40B4-BE49-F238E27FC236}">
                <a16:creationId xmlns:a16="http://schemas.microsoft.com/office/drawing/2014/main" id="{9724BD09-2E05-752D-7231-20F0F9C3C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99" y="339948"/>
            <a:ext cx="3257863" cy="24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9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1C14-F4B5-0F49-9C06-9C69EF39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984" y="280822"/>
            <a:ext cx="6968812" cy="889592"/>
          </a:xfr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SysML Diagrams and Uppaal Model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DA017-5787-F0FA-6809-CC14034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8416" y="6397348"/>
            <a:ext cx="771089" cy="365125"/>
          </a:xfr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E2A25230-8981-662C-7D96-B406318BC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25662" r="28906" b="15889"/>
          <a:stretch/>
        </p:blipFill>
        <p:spPr>
          <a:xfrm>
            <a:off x="273997" y="2519885"/>
            <a:ext cx="5787168" cy="3464456"/>
          </a:xfrm>
          <a:prstGeom prst="rect">
            <a:avLst/>
          </a:pr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245C665-EC7A-3089-D06D-D2416B7730FF}"/>
              </a:ext>
            </a:extLst>
          </p:cNvPr>
          <p:cNvSpPr txBox="1">
            <a:spLocks/>
          </p:cNvSpPr>
          <p:nvPr/>
        </p:nvSpPr>
        <p:spPr>
          <a:xfrm>
            <a:off x="1476783" y="1375601"/>
            <a:ext cx="4495800" cy="508778"/>
          </a:xfrm>
          <a:prstGeom prst="rect">
            <a:avLst/>
          </a:pr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  <a:effectLst>
            <a:outerShdw blurRad="50800" dist="50800" dir="5400000" sx="1000" sy="1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400" spc="300" dirty="0">
                <a:solidFill>
                  <a:schemeClr val="bg1"/>
                </a:solidFill>
              </a:rPr>
              <a:t>BLOCK DIAGRAM</a:t>
            </a:r>
            <a:endParaRPr lang="en-DE" sz="2400" spc="3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86713A-DC04-0C2E-30D6-367F7B6F9837}"/>
              </a:ext>
            </a:extLst>
          </p:cNvPr>
          <p:cNvSpPr txBox="1">
            <a:spLocks/>
          </p:cNvSpPr>
          <p:nvPr/>
        </p:nvSpPr>
        <p:spPr>
          <a:xfrm>
            <a:off x="6219419" y="1375601"/>
            <a:ext cx="4572800" cy="508778"/>
          </a:xfrm>
          <a:prstGeom prst="rect">
            <a:avLst/>
          </a:pr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  <a:effectLst>
            <a:outerShdw blurRad="50800" dist="50800" dir="5400000" sx="1000" sy="1000" algn="ctr" rotWithShape="0">
              <a:schemeClr val="bg1"/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0" spc="300" dirty="0">
                <a:solidFill>
                  <a:schemeClr val="bg1"/>
                </a:solidFill>
              </a:rPr>
              <a:t>REQUIRMENT Diagram</a:t>
            </a:r>
            <a:r>
              <a:rPr lang="en-GB" sz="2400" b="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endParaRPr lang="en-DE" sz="2400" b="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pic>
        <p:nvPicPr>
          <p:cNvPr id="3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7454E5F7-ED03-A486-FE26-05798E46E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60" y="2841655"/>
            <a:ext cx="5883564" cy="28218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4D0D04-604B-614F-F2B8-4E80273D4038}"/>
              </a:ext>
            </a:extLst>
          </p:cNvPr>
          <p:cNvSpPr/>
          <p:nvPr/>
        </p:nvSpPr>
        <p:spPr>
          <a:xfrm>
            <a:off x="4466408" y="3928819"/>
            <a:ext cx="1506175" cy="717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02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4322-92EF-AAC2-5C14-D15636CF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962" y="1046013"/>
            <a:ext cx="4495800" cy="508778"/>
          </a:xfrm>
          <a:solidFill>
            <a:schemeClr val="tx1"/>
          </a:solidFill>
          <a:effectLst/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lang="en-GB" sz="2400" spc="300" dirty="0">
                <a:solidFill>
                  <a:schemeClr val="bg1"/>
                </a:solidFill>
              </a:rPr>
              <a:t>ACTIVITY DIAGRAM</a:t>
            </a:r>
            <a:endParaRPr lang="en-DE" sz="2400" spc="3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B66C-7967-7438-B158-08670A21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820" y="6499589"/>
            <a:ext cx="771089" cy="365125"/>
          </a:xfrm>
          <a:solidFill>
            <a:schemeClr val="tx1"/>
          </a:solidFill>
          <a:effectLst/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560AB7-3DEE-C5DC-DDCB-39F7F226F5D8}"/>
              </a:ext>
            </a:extLst>
          </p:cNvPr>
          <p:cNvSpPr txBox="1">
            <a:spLocks/>
          </p:cNvSpPr>
          <p:nvPr/>
        </p:nvSpPr>
        <p:spPr>
          <a:xfrm>
            <a:off x="6382616" y="1046013"/>
            <a:ext cx="4429092" cy="508778"/>
          </a:xfrm>
          <a:prstGeom prst="rect">
            <a:avLst/>
          </a:prstGeom>
          <a:solidFill>
            <a:schemeClr val="tx1"/>
          </a:solidFill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0" spc="300" dirty="0">
                <a:solidFill>
                  <a:schemeClr val="bg1"/>
                </a:solidFill>
              </a:rPr>
              <a:t>Sequence Diagram</a:t>
            </a:r>
            <a:r>
              <a:rPr lang="en-GB" sz="2400" b="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endParaRPr lang="en-DE" sz="2400" b="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24AE1B-46A5-30DC-EB07-119D0B80B3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1" t="23929" r="48618" b="13180"/>
          <a:stretch/>
        </p:blipFill>
        <p:spPr>
          <a:xfrm>
            <a:off x="7144082" y="1693591"/>
            <a:ext cx="2932963" cy="4988561"/>
          </a:xfr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0D08B74-0077-0BC4-CEF2-AFB8D5B495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6" t="16538" r="42146" b="22913"/>
          <a:stretch/>
        </p:blipFill>
        <p:spPr>
          <a:xfrm>
            <a:off x="1216183" y="1693591"/>
            <a:ext cx="4216579" cy="510858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674946-FA2E-AA7A-A6DF-1F4934EB14C7}"/>
              </a:ext>
            </a:extLst>
          </p:cNvPr>
          <p:cNvSpPr/>
          <p:nvPr/>
        </p:nvSpPr>
        <p:spPr>
          <a:xfrm>
            <a:off x="3781168" y="2414369"/>
            <a:ext cx="1009663" cy="4108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FD02A4-DBC0-6C7F-B37F-A7FC3B759787}"/>
              </a:ext>
            </a:extLst>
          </p:cNvPr>
          <p:cNvCxnSpPr>
            <a:cxnSpLocks/>
          </p:cNvCxnSpPr>
          <p:nvPr/>
        </p:nvCxnSpPr>
        <p:spPr>
          <a:xfrm flipH="1" flipV="1">
            <a:off x="3216287" y="2329632"/>
            <a:ext cx="614308" cy="382954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E70236-5B3F-64B2-65F6-A222688E38CF}"/>
              </a:ext>
            </a:extLst>
          </p:cNvPr>
          <p:cNvCxnSpPr>
            <a:cxnSpLocks/>
          </p:cNvCxnSpPr>
          <p:nvPr/>
        </p:nvCxnSpPr>
        <p:spPr>
          <a:xfrm>
            <a:off x="3470483" y="2712586"/>
            <a:ext cx="36011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8E962B2-C514-600A-8D63-B8354177AB5C}"/>
              </a:ext>
            </a:extLst>
          </p:cNvPr>
          <p:cNvSpPr/>
          <p:nvPr/>
        </p:nvSpPr>
        <p:spPr>
          <a:xfrm>
            <a:off x="3502258" y="2650907"/>
            <a:ext cx="233013" cy="616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5CA-0365-F022-0C24-D3624D1CEBB6}"/>
              </a:ext>
            </a:extLst>
          </p:cNvPr>
          <p:cNvSpPr/>
          <p:nvPr/>
        </p:nvSpPr>
        <p:spPr>
          <a:xfrm>
            <a:off x="1425146" y="3069860"/>
            <a:ext cx="337751" cy="1631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780CE9-F9A9-ABB1-4664-E1CCFE4D0C60}"/>
              </a:ext>
            </a:extLst>
          </p:cNvPr>
          <p:cNvSpPr/>
          <p:nvPr/>
        </p:nvSpPr>
        <p:spPr>
          <a:xfrm>
            <a:off x="1622854" y="3003957"/>
            <a:ext cx="1593433" cy="172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6E86C45-1B76-2A8A-CA13-74E377D06ABA}"/>
              </a:ext>
            </a:extLst>
          </p:cNvPr>
          <p:cNvSpPr txBox="1">
            <a:spLocks/>
          </p:cNvSpPr>
          <p:nvPr/>
        </p:nvSpPr>
        <p:spPr>
          <a:xfrm>
            <a:off x="2611594" y="176963"/>
            <a:ext cx="6968812" cy="889592"/>
          </a:xfrm>
          <a:prstGeom prst="rect">
            <a:avLst/>
          </a:pr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SysML Diagrams and Uppaal Model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08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5E68-BCD5-7FD8-8EA4-728671D8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83" y="1213170"/>
            <a:ext cx="4500684" cy="710496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300" dirty="0">
                <a:solidFill>
                  <a:schemeClr val="bg1"/>
                </a:solidFill>
              </a:rPr>
              <a:t>STATE MACHINE DIAGRAM</a:t>
            </a:r>
            <a:endParaRPr lang="en-DE" sz="2400" spc="3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CF8D7-8F14-7E1C-F06F-B2FEAED2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1262" y="6463720"/>
            <a:ext cx="771089" cy="365125"/>
          </a:xfrm>
          <a:solidFill>
            <a:schemeClr val="tx1"/>
          </a:solidFill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B568B8-C63D-41EA-CB63-12DD9BE7E109}"/>
              </a:ext>
            </a:extLst>
          </p:cNvPr>
          <p:cNvSpPr txBox="1">
            <a:spLocks/>
          </p:cNvSpPr>
          <p:nvPr/>
        </p:nvSpPr>
        <p:spPr>
          <a:xfrm>
            <a:off x="7288592" y="1213170"/>
            <a:ext cx="4122669" cy="7104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300" dirty="0">
                <a:solidFill>
                  <a:schemeClr val="bg1"/>
                </a:solidFill>
              </a:rPr>
              <a:t>Uppaal Model</a:t>
            </a:r>
            <a:endParaRPr lang="en-DE" sz="2400" spc="300" dirty="0">
              <a:solidFill>
                <a:schemeClr val="bg1"/>
              </a:solidFill>
            </a:endParaRPr>
          </a:p>
        </p:txBody>
      </p:sp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F6B1A976-69E2-0E6C-FFE0-1055EB6E74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5045" y="2102762"/>
            <a:ext cx="4045565" cy="465215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626598-A09C-EB9A-1A4C-F62850532306}"/>
              </a:ext>
            </a:extLst>
          </p:cNvPr>
          <p:cNvSpPr txBox="1">
            <a:spLocks/>
          </p:cNvSpPr>
          <p:nvPr/>
        </p:nvSpPr>
        <p:spPr>
          <a:xfrm>
            <a:off x="2817984" y="280822"/>
            <a:ext cx="6968812" cy="889592"/>
          </a:xfrm>
          <a:prstGeom prst="rect">
            <a:avLst/>
          </a:pr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SysML Diagrams and Uppaal Model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WhatsApp Video 2023-06-20 at 23.21.54">
            <a:hlinkClick r:id="" action="ppaction://media"/>
            <a:extLst>
              <a:ext uri="{FF2B5EF4-FFF2-40B4-BE49-F238E27FC236}">
                <a16:creationId xmlns:a16="http://schemas.microsoft.com/office/drawing/2014/main" id="{08727494-2DE2-DF57-08EC-074B6C08D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1392" y="1923058"/>
            <a:ext cx="4362085" cy="47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52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96569145-C94B-40CC-2DA3-E3A791A3F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05" y="1591700"/>
            <a:ext cx="2003330" cy="1645953"/>
          </a:xfrm>
          <a:prstGeom prst="rect">
            <a:avLst/>
          </a:prstGeom>
          <a:noFill/>
        </p:spPr>
      </p:pic>
      <p:pic>
        <p:nvPicPr>
          <p:cNvPr id="10" name="Picture 9" descr="A picture containing electronics, circuit componen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B92BCFDA-07A0-D62B-61EC-E6BFF70E46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6" b="10975"/>
          <a:stretch/>
        </p:blipFill>
        <p:spPr>
          <a:xfrm rot="708928">
            <a:off x="3740116" y="3810408"/>
            <a:ext cx="1907298" cy="1794441"/>
          </a:xfrm>
          <a:prstGeom prst="rect">
            <a:avLst/>
          </a:prstGeom>
          <a:noFill/>
        </p:spPr>
      </p:pic>
      <p:pic>
        <p:nvPicPr>
          <p:cNvPr id="13" name="Picture 12" descr="A close-up of a blue circuit board&#10;&#10;Description automatically generated with low confidence">
            <a:extLst>
              <a:ext uri="{FF2B5EF4-FFF2-40B4-BE49-F238E27FC236}">
                <a16:creationId xmlns:a16="http://schemas.microsoft.com/office/drawing/2014/main" id="{E2E7C914-E2A7-08DF-ACA8-1942F43EF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965" y="2326697"/>
            <a:ext cx="2473378" cy="247337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7F27E8-C5D5-3FE3-CC48-9DA68D30C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38284"/>
            <a:ext cx="9238434" cy="857559"/>
          </a:xfrm>
          <a:noFill/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Hardware Components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FB1D1-9A22-D514-DDD1-9A39A6514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59" y="1843469"/>
            <a:ext cx="3551834" cy="3422831"/>
          </a:xfrm>
          <a:noFill/>
        </p:spPr>
        <p:txBody>
          <a:bodyPr>
            <a:normAutofit/>
          </a:bodyPr>
          <a:lstStyle/>
          <a:p>
            <a:r>
              <a:rPr lang="en-GB" sz="1600" b="0" i="0" u="none" strike="noStrike" baseline="0" dirty="0">
                <a:solidFill>
                  <a:schemeClr val="bg1"/>
                </a:solidFill>
                <a:latin typeface="Lato-Regular"/>
              </a:rPr>
              <a:t>Microcontroller - Arduino Uno</a:t>
            </a: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chemeClr val="bg1"/>
                </a:solidFill>
                <a:latin typeface="Lato-Regular"/>
              </a:rPr>
              <a:t>                                   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chemeClr val="bg1"/>
                </a:solidFill>
                <a:latin typeface="Lato-Regular"/>
              </a:rPr>
              <a:t>     </a:t>
            </a: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  <a:p>
            <a:r>
              <a:rPr lang="en-GB" sz="1600" dirty="0">
                <a:solidFill>
                  <a:schemeClr val="bg1"/>
                </a:solidFill>
                <a:latin typeface="Lato-Regular"/>
              </a:rPr>
              <a:t>Line sensor (IR Sensor,ST1140)</a:t>
            </a:r>
          </a:p>
          <a:p>
            <a:pPr marL="0" indent="0">
              <a:buNone/>
            </a:pPr>
            <a:endParaRPr lang="en-DE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EA70D-08F4-D189-7EBC-1CB5D91E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334" y="6433512"/>
            <a:ext cx="598836" cy="409071"/>
          </a:xfrm>
          <a:noFill/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90A9AF-BECB-00D3-92B4-17713B4F9490}"/>
              </a:ext>
            </a:extLst>
          </p:cNvPr>
          <p:cNvSpPr txBox="1">
            <a:spLocks/>
          </p:cNvSpPr>
          <p:nvPr/>
        </p:nvSpPr>
        <p:spPr>
          <a:xfrm>
            <a:off x="5810924" y="3223852"/>
            <a:ext cx="3034939" cy="4777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Lato-Regular"/>
              </a:rPr>
              <a:t>Ultrasonic Sensor (HC-SR04)</a:t>
            </a:r>
          </a:p>
        </p:txBody>
      </p:sp>
    </p:spTree>
    <p:extLst>
      <p:ext uri="{BB962C8B-B14F-4D97-AF65-F5344CB8AC3E}">
        <p14:creationId xmlns:p14="http://schemas.microsoft.com/office/powerpoint/2010/main" val="4095146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FB1D1-9A22-D514-DDD1-9A39A6514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430" y="1782270"/>
            <a:ext cx="3551834" cy="3422831"/>
          </a:xfrm>
          <a:noFill/>
        </p:spPr>
        <p:txBody>
          <a:bodyPr>
            <a:norm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-Regular"/>
              </a:rPr>
              <a:t>Colour Sensor (TCS3200)</a:t>
            </a: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chemeClr val="bg1"/>
                </a:solidFill>
                <a:latin typeface="Lato-Regular"/>
              </a:rPr>
              <a:t>                                   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chemeClr val="bg1"/>
                </a:solidFill>
                <a:latin typeface="Lato-Regular"/>
              </a:rPr>
              <a:t>     </a:t>
            </a: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  <a:p>
            <a:r>
              <a:rPr lang="en-GB" sz="1800" b="0" i="0" u="none" strike="noStrike" baseline="0" dirty="0">
                <a:solidFill>
                  <a:srgbClr val="1B212C"/>
                </a:solidFill>
                <a:latin typeface="ArialMT"/>
              </a:rPr>
              <a:t>Motor Driver</a:t>
            </a:r>
            <a:endParaRPr lang="en-GB" sz="160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endParaRPr lang="en-DE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EA70D-08F4-D189-7EBC-1CB5D91E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334" y="6433512"/>
            <a:ext cx="598836" cy="409071"/>
          </a:xfrm>
          <a:noFill/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90A9AF-BECB-00D3-92B4-17713B4F9490}"/>
              </a:ext>
            </a:extLst>
          </p:cNvPr>
          <p:cNvSpPr txBox="1">
            <a:spLocks/>
          </p:cNvSpPr>
          <p:nvPr/>
        </p:nvSpPr>
        <p:spPr>
          <a:xfrm>
            <a:off x="5510887" y="3190125"/>
            <a:ext cx="3034939" cy="4777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i="0" u="none" strike="noStrike" baseline="0" dirty="0">
                <a:solidFill>
                  <a:srgbClr val="1B212C"/>
                </a:solidFill>
                <a:latin typeface="ArialMT"/>
              </a:rPr>
              <a:t>2 DC Motors</a:t>
            </a:r>
            <a:endParaRPr lang="en-GB" sz="1600" dirty="0">
              <a:solidFill>
                <a:schemeClr val="bg1"/>
              </a:solidFill>
              <a:latin typeface="Lato-Regular"/>
            </a:endParaRPr>
          </a:p>
        </p:txBody>
      </p:sp>
      <p:pic>
        <p:nvPicPr>
          <p:cNvPr id="15" name="Picture 14" descr="A picture containing circle, electronics&#10;&#10;Description automatically generated">
            <a:extLst>
              <a:ext uri="{FF2B5EF4-FFF2-40B4-BE49-F238E27FC236}">
                <a16:creationId xmlns:a16="http://schemas.microsoft.com/office/drawing/2014/main" id="{AD5AE9D9-8DAE-F489-8CFE-E2D49324E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62" y="1385031"/>
            <a:ext cx="1818807" cy="1511796"/>
          </a:xfrm>
          <a:prstGeom prst="rect">
            <a:avLst/>
          </a:prstGeom>
          <a:noFill/>
        </p:spPr>
      </p:pic>
      <p:pic>
        <p:nvPicPr>
          <p:cNvPr id="9" name="Picture 8" descr="A picture containing circuit, text, electronic component, circuit component&#10;&#10;Description automatically generated">
            <a:extLst>
              <a:ext uri="{FF2B5EF4-FFF2-40B4-BE49-F238E27FC236}">
                <a16:creationId xmlns:a16="http://schemas.microsoft.com/office/drawing/2014/main" id="{B5544C01-5427-875D-CACE-4AF4A17471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7635" r="7217" b="13535"/>
          <a:stretch/>
        </p:blipFill>
        <p:spPr>
          <a:xfrm>
            <a:off x="3165592" y="3961174"/>
            <a:ext cx="2659545" cy="2350400"/>
          </a:xfrm>
          <a:prstGeom prst="rect">
            <a:avLst/>
          </a:prstGeom>
        </p:spPr>
      </p:pic>
      <p:pic>
        <p:nvPicPr>
          <p:cNvPr id="14" name="Picture 13" descr="A picture containing cylinder, metal&#10;&#10;Description automatically generated">
            <a:extLst>
              <a:ext uri="{FF2B5EF4-FFF2-40B4-BE49-F238E27FC236}">
                <a16:creationId xmlns:a16="http://schemas.microsoft.com/office/drawing/2014/main" id="{ED9FC4F2-500E-358C-BCE4-722767EC43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7135" r="17628" b="15056"/>
          <a:stretch/>
        </p:blipFill>
        <p:spPr>
          <a:xfrm>
            <a:off x="7478164" y="2442259"/>
            <a:ext cx="2869948" cy="19734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551A3-C85F-248F-B778-F2AB42D27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38284"/>
            <a:ext cx="9238434" cy="857559"/>
          </a:xfrm>
          <a:noFill/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Hardware </a:t>
            </a:r>
            <a:r>
              <a:rPr lang="en-GB" dirty="0" err="1">
                <a:solidFill>
                  <a:schemeClr val="bg1"/>
                </a:solidFill>
              </a:rPr>
              <a:t>Componenets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9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2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05263A-0CAC-CBA6-544B-111C4C04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Design &amp; Schematics</a:t>
            </a:r>
            <a:br>
              <a:rPr lang="en-US" sz="4800"/>
            </a:br>
            <a:endParaRPr lang="en-US" sz="4800"/>
          </a:p>
        </p:txBody>
      </p:sp>
      <p:sp>
        <p:nvSpPr>
          <p:cNvPr id="78" name="Round Diagonal Corner Rectangle 6">
            <a:extLst>
              <a:ext uri="{FF2B5EF4-FFF2-40B4-BE49-F238E27FC236}">
                <a16:creationId xmlns:a16="http://schemas.microsoft.com/office/drawing/2014/main" id="{E6A49086-297C-45EA-8090-994D86666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88BC8E-1CD2-FB57-3483-FB91ADE5E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31900" r="29907" b="26353"/>
          <a:stretch/>
        </p:blipFill>
        <p:spPr>
          <a:xfrm>
            <a:off x="7016654" y="1136607"/>
            <a:ext cx="3445066" cy="2206352"/>
          </a:xfrm>
          <a:prstGeom prst="rect">
            <a:avLst/>
          </a:prstGeom>
        </p:spPr>
      </p:pic>
      <p:pic>
        <p:nvPicPr>
          <p:cNvPr id="8" name="Picture 7" descr="A diagram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B24D7046-EF43-261C-2C90-1BD35734EE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17167"/>
          <a:stretch/>
        </p:blipFill>
        <p:spPr>
          <a:xfrm>
            <a:off x="6781316" y="3507550"/>
            <a:ext cx="3915740" cy="2206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EFD0A-8720-0925-7834-77A4BF6A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081" y="642659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FE71E98-A417-4ECC-ACEB-C0490C20DB04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47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838</Words>
  <Application>Microsoft Office PowerPoint</Application>
  <PresentationFormat>Widescreen</PresentationFormat>
  <Paragraphs>182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ArialMT</vt:lpstr>
      <vt:lpstr>Calibri</vt:lpstr>
      <vt:lpstr>Consolas</vt:lpstr>
      <vt:lpstr>Corbel</vt:lpstr>
      <vt:lpstr>Lato-Regular</vt:lpstr>
      <vt:lpstr>Tw Cen MT</vt:lpstr>
      <vt:lpstr>Wingdings</vt:lpstr>
      <vt:lpstr>Circuit</vt:lpstr>
      <vt:lpstr>Prototyping and Systems Engineering Presentation</vt:lpstr>
      <vt:lpstr>Motivation</vt:lpstr>
      <vt:lpstr>Overview</vt:lpstr>
      <vt:lpstr>SysML Diagrams and Uppaal Model</vt:lpstr>
      <vt:lpstr> ACTIVITY DIAGRAM</vt:lpstr>
      <vt:lpstr>STATE MACHINE DIAGRAM</vt:lpstr>
      <vt:lpstr>Hardware Components</vt:lpstr>
      <vt:lpstr>Hardware Componenets</vt:lpstr>
      <vt:lpstr>Design &amp; Schematics </vt:lpstr>
      <vt:lpstr>Design &amp; Schematics</vt:lpstr>
      <vt:lpstr>Tinkercad &amp; Rhinoceros</vt:lpstr>
      <vt:lpstr>Design &amp; Schematics </vt:lpstr>
      <vt:lpstr>Final prototype </vt:lpstr>
      <vt:lpstr>Code</vt:lpstr>
      <vt:lpstr>Code</vt:lpstr>
      <vt:lpstr>PowerPoint Presentation</vt:lpstr>
      <vt:lpstr>References</vt:lpstr>
      <vt:lpstr>Results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Prototyping and Systems Engineering Presentation</dc:title>
  <dc:creator>Pisula Guruge</dc:creator>
  <cp:lastModifiedBy>Pisulamayan Guruge</cp:lastModifiedBy>
  <cp:revision>3</cp:revision>
  <dcterms:created xsi:type="dcterms:W3CDTF">2023-06-18T15:05:59Z</dcterms:created>
  <dcterms:modified xsi:type="dcterms:W3CDTF">2023-06-20T21:44:53Z</dcterms:modified>
</cp:coreProperties>
</file>